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95" r:id="rId7"/>
    <p:sldId id="262" r:id="rId8"/>
    <p:sldId id="296" r:id="rId9"/>
    <p:sldId id="289" r:id="rId10"/>
    <p:sldId id="297" r:id="rId11"/>
    <p:sldId id="302" r:id="rId12"/>
    <p:sldId id="301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26" autoAdjust="0"/>
  </p:normalViewPr>
  <p:slideViewPr>
    <p:cSldViewPr snapToGrid="0">
      <p:cViewPr varScale="1">
        <p:scale>
          <a:sx n="105" d="100"/>
          <a:sy n="105" d="100"/>
        </p:scale>
        <p:origin x="216" y="52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BIDONCINI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DE RISI SIMONA, ZERPA RUIZ JOSEF EMANUELE</a:t>
            </a:r>
          </a:p>
        </p:txBody>
      </p:sp>
      <p:pic>
        <p:nvPicPr>
          <p:cNvPr id="5" name="Picture 4" descr="A green trash can with a wifi symbol&#10;&#10;Description automatically generated">
            <a:extLst>
              <a:ext uri="{FF2B5EF4-FFF2-40B4-BE49-F238E27FC236}">
                <a16:creationId xmlns:a16="http://schemas.microsoft.com/office/drawing/2014/main" id="{669E96A0-6082-C7F6-39AD-AF0AD2110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26" t="39329" r="37409" b="29015"/>
          <a:stretch/>
        </p:blipFill>
        <p:spPr>
          <a:xfrm>
            <a:off x="8975835" y="2551986"/>
            <a:ext cx="1860332" cy="17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Risi</a:t>
            </a:r>
            <a:r>
              <a:rPr lang="en-US" dirty="0"/>
              <a:t> Simona</a:t>
            </a:r>
          </a:p>
          <a:p>
            <a:r>
              <a:rPr lang="en-US" dirty="0" err="1"/>
              <a:t>Zerpa</a:t>
            </a:r>
            <a:r>
              <a:rPr lang="en-US" dirty="0"/>
              <a:t> Ruiz Josef Emanuele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dirty="0"/>
              <a:t>Rome is a city home to 2.8 million residents, hosting 7-10 million tourists each year (source: Wikipedia). Litter is a big problem, especially during hot seasons. </a:t>
            </a:r>
          </a:p>
          <a:p>
            <a:r>
              <a:rPr lang="en-US" dirty="0"/>
              <a:t>Our project aims to tackle this phenomenon, by bringing smart IoT devices to record and analyze trash production.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C637B-1C42-55EB-11EA-A51EDD8DB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1" r="3614"/>
          <a:stretch/>
        </p:blipFill>
        <p:spPr>
          <a:xfrm rot="5400000">
            <a:off x="8248129" y="2948173"/>
            <a:ext cx="3151525" cy="3664827"/>
          </a:xfrm>
          <a:prstGeom prst="rect">
            <a:avLst/>
          </a:prstGeom>
        </p:spPr>
      </p:pic>
      <p:pic>
        <p:nvPicPr>
          <p:cNvPr id="10" name="Picture 9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9472045D-5A40-9328-300F-8AF4F5D9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28" y="501651"/>
            <a:ext cx="4585941" cy="33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An IOT device would provide us with a cheap but extensive solution. A distance sensor would tell us when a dumpster is full.</a:t>
            </a:r>
          </a:p>
          <a:p>
            <a:r>
              <a:rPr lang="en-US"/>
              <a:t>Frequency analysis would tell us the optimal trash collection frequency. Statistical analysis on the whole network would instead indicate us more active areas, useful to consider dumpster reallocation.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green dumpster with a transparent net&#10;&#10;Description automatically generated">
            <a:extLst>
              <a:ext uri="{FF2B5EF4-FFF2-40B4-BE49-F238E27FC236}">
                <a16:creationId xmlns:a16="http://schemas.microsoft.com/office/drawing/2014/main" id="{2C5F5D5F-81B0-F38E-CF5A-4C023FD2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857" y="1517650"/>
            <a:ext cx="3657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505ADFF4-3396-4249-8C0D-F49055D8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architecture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12/04/2024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30" name="Picture 2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6D8C012-B9B6-22CD-9D82-8CBD75EB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05"/>
          <a:stretch/>
        </p:blipFill>
        <p:spPr>
          <a:xfrm>
            <a:off x="2156337" y="1313586"/>
            <a:ext cx="7879326" cy="4488126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13E6F1-FF36-86AA-F885-61F0BD40BF92}"/>
              </a:ext>
            </a:extLst>
          </p:cNvPr>
          <p:cNvSpPr txBox="1"/>
          <p:nvPr/>
        </p:nvSpPr>
        <p:spPr>
          <a:xfrm>
            <a:off x="1397876" y="1807527"/>
            <a:ext cx="306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LoRA to transmit data to the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MQTT to forward to the cloud.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D83737-7ED6-8B31-AB30-5E215AA8304F}"/>
              </a:ext>
            </a:extLst>
          </p:cNvPr>
          <p:cNvCxnSpPr>
            <a:cxnSpLocks/>
          </p:cNvCxnSpPr>
          <p:nvPr/>
        </p:nvCxnSpPr>
        <p:spPr>
          <a:xfrm>
            <a:off x="9070428" y="2406869"/>
            <a:ext cx="9652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7FA830-D7BA-25BE-7A50-5C275B4B31BC}"/>
              </a:ext>
            </a:extLst>
          </p:cNvPr>
          <p:cNvSpPr txBox="1"/>
          <p:nvPr/>
        </p:nvSpPr>
        <p:spPr>
          <a:xfrm>
            <a:off x="9305636" y="2037537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505ADFF4-3396-4249-8C0D-F49055D8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Device components 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12/04/2024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 descr="A circuit board with wires&#10;&#10;Description automatically generated">
            <a:extLst>
              <a:ext uri="{FF2B5EF4-FFF2-40B4-BE49-F238E27FC236}">
                <a16:creationId xmlns:a16="http://schemas.microsoft.com/office/drawing/2014/main" id="{7DFF1B59-B994-01DD-0DBC-7D16AC1FA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4" b="11822"/>
          <a:stretch/>
        </p:blipFill>
        <p:spPr>
          <a:xfrm>
            <a:off x="3831860" y="1377696"/>
            <a:ext cx="4528279" cy="4657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861DC-B5A8-269D-1540-7A64041D5257}"/>
              </a:ext>
            </a:extLst>
          </p:cNvPr>
          <p:cNvSpPr txBox="1"/>
          <p:nvPr/>
        </p:nvSpPr>
        <p:spPr>
          <a:xfrm>
            <a:off x="1292352" y="1877568"/>
            <a:ext cx="20321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ESP32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Distance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GPS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7852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Data collected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Trash production, most active areas.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Actuators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Notification of trash collection, collection performed by operators.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Impact on the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Optimization of trash collection routes, reduction of overflowing dumpsters.</a:t>
            </a:r>
          </a:p>
          <a:p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0014" y="1973866"/>
            <a:ext cx="5431971" cy="40993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Bandwidth</a:t>
            </a:r>
            <a:r>
              <a:rPr lang="en-US" sz="1600" dirty="0"/>
              <a:t>: relevant, but addressable with gateway replication. Also packet size minimal.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Latency</a:t>
            </a:r>
            <a:r>
              <a:rPr lang="en-US" sz="1600" dirty="0"/>
              <a:t>: not relevant.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Energy</a:t>
            </a:r>
            <a:r>
              <a:rPr lang="en-US" sz="1600" dirty="0"/>
              <a:t>: expected low power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Duty cycle</a:t>
            </a:r>
            <a:r>
              <a:rPr lang="en-US" sz="1600" dirty="0"/>
              <a:t>: measurement and value forwarding. Periodical frequency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Frequency: adjusted to frequency analysis.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Date Placeholder 19">
            <a:extLst>
              <a:ext uri="{FF2B5EF4-FFF2-40B4-BE49-F238E27FC236}">
                <a16:creationId xmlns:a16="http://schemas.microsoft.com/office/drawing/2014/main" id="{6555D773-C073-90E9-1B7F-4C5C86C2326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26" name="Footer Placeholder 20">
            <a:extLst>
              <a:ext uri="{FF2B5EF4-FFF2-40B4-BE49-F238E27FC236}">
                <a16:creationId xmlns:a16="http://schemas.microsoft.com/office/drawing/2014/main" id="{AA1A64D6-7B6C-A0FD-639E-5D47BCD982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30B6F74-98BC-071C-7DB0-8AF54BDC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2709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0014" y="1973866"/>
            <a:ext cx="5431971" cy="40993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Bandwidth</a:t>
            </a:r>
            <a:r>
              <a:rPr lang="en-US" sz="1600" dirty="0"/>
              <a:t>: 4 byte packet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Latency</a:t>
            </a:r>
            <a:r>
              <a:rPr lang="en-US" sz="1600" dirty="0"/>
              <a:t>: to be measured.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Energy</a:t>
            </a:r>
            <a:r>
              <a:rPr lang="en-US" sz="1600" dirty="0"/>
              <a:t>: distance sensor: 6 </a:t>
            </a:r>
            <a:r>
              <a:rPr lang="en-US" sz="1600" dirty="0" err="1"/>
              <a:t>uA</a:t>
            </a:r>
            <a:r>
              <a:rPr lang="en-US" sz="1600" dirty="0"/>
              <a:t> on sleep, 19 mA on duty.</a:t>
            </a:r>
          </a:p>
          <a:p>
            <a:r>
              <a:rPr lang="en-US" sz="1600" dirty="0"/>
              <a:t>	  </a:t>
            </a:r>
            <a:r>
              <a:rPr lang="en-US" sz="1600" dirty="0" err="1"/>
              <a:t>gps</a:t>
            </a:r>
            <a:r>
              <a:rPr lang="en-US" sz="1600" dirty="0"/>
              <a:t> sensor: 47 mA on duty.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Duty cycle</a:t>
            </a:r>
            <a:r>
              <a:rPr lang="en-US" sz="1600" dirty="0"/>
              <a:t>: to be measured.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Date Placeholder 19">
            <a:extLst>
              <a:ext uri="{FF2B5EF4-FFF2-40B4-BE49-F238E27FC236}">
                <a16:creationId xmlns:a16="http://schemas.microsoft.com/office/drawing/2014/main" id="{6555D773-C073-90E9-1B7F-4C5C86C2326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26" name="Footer Placeholder 20">
            <a:extLst>
              <a:ext uri="{FF2B5EF4-FFF2-40B4-BE49-F238E27FC236}">
                <a16:creationId xmlns:a16="http://schemas.microsoft.com/office/drawing/2014/main" id="{AA1A64D6-7B6C-A0FD-639E-5D47BCD982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30B6F74-98BC-071C-7DB0-8AF54BDC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253407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0014" y="1973866"/>
            <a:ext cx="5431971" cy="40993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STEP 1: Install the devices and collect data (no action).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STEP 2: Activate notification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STEP 3: Compare data.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Date Placeholder 19">
            <a:extLst>
              <a:ext uri="{FF2B5EF4-FFF2-40B4-BE49-F238E27FC236}">
                <a16:creationId xmlns:a16="http://schemas.microsoft.com/office/drawing/2014/main" id="{6555D773-C073-90E9-1B7F-4C5C86C2326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12/04/2024</a:t>
            </a:r>
          </a:p>
        </p:txBody>
      </p:sp>
      <p:sp>
        <p:nvSpPr>
          <p:cNvPr id="26" name="Footer Placeholder 20">
            <a:extLst>
              <a:ext uri="{FF2B5EF4-FFF2-40B4-BE49-F238E27FC236}">
                <a16:creationId xmlns:a16="http://schemas.microsoft.com/office/drawing/2014/main" id="{AA1A64D6-7B6C-A0FD-639E-5D47BCD982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 err="1"/>
              <a:t>Bidoncini</a:t>
            </a:r>
            <a:r>
              <a:rPr lang="en-US" dirty="0"/>
              <a:t> pitch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30B6F74-98BC-071C-7DB0-8AF54BDC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Measure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78792756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347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Monoline</vt:lpstr>
      <vt:lpstr>BIDONCINI</vt:lpstr>
      <vt:lpstr>The problem</vt:lpstr>
      <vt:lpstr>The solution</vt:lpstr>
      <vt:lpstr>IOt architecture</vt:lpstr>
      <vt:lpstr>Device components </vt:lpstr>
      <vt:lpstr>PowerPoint Presentation</vt:lpstr>
      <vt:lpstr>Constraints</vt:lpstr>
      <vt:lpstr>Performance evaluation</vt:lpstr>
      <vt:lpstr>Measure effectiveness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Josef Emanuele Zerpa Ruiz</cp:lastModifiedBy>
  <cp:revision>3</cp:revision>
  <dcterms:created xsi:type="dcterms:W3CDTF">2024-04-11T12:55:48Z</dcterms:created>
  <dcterms:modified xsi:type="dcterms:W3CDTF">2024-04-11T19:46:10Z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